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352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498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3225"/>
            <a:ext cx="2057400" cy="5422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3225"/>
            <a:ext cx="6019800" cy="5422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564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859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513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0016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0016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43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495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715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094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151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260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00163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3225"/>
            <a:ext cx="82296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222250" y="381000"/>
            <a:ext cx="8915400" cy="685800"/>
          </a:xfrm>
          <a:prstGeom prst="rect">
            <a:avLst/>
          </a:prstGeom>
          <a:solidFill>
            <a:srgbClr val="99CCFF">
              <a:alpha val="75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1032" name="Picture 8" descr="larson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8" y="158750"/>
            <a:ext cx="1143000" cy="79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2" name="Rectangle 10"/>
          <p:cNvSpPr>
            <a:spLocks noChangeArrowheads="1"/>
          </p:cNvSpPr>
          <p:nvPr userDrawn="1"/>
        </p:nvSpPr>
        <p:spPr bwMode="auto">
          <a:xfrm>
            <a:off x="222250" y="381000"/>
            <a:ext cx="8915400" cy="685800"/>
          </a:xfrm>
          <a:prstGeom prst="rect">
            <a:avLst/>
          </a:prstGeom>
          <a:solidFill>
            <a:srgbClr val="99CCFF">
              <a:alpha val="75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1034" name="Picture 11" descr="larson"/>
          <p:cNvPicPr>
            <a:picLocks noChangeAspect="1" noChangeArrowheads="1"/>
          </p:cNvPicPr>
          <p:nvPr userDrawn="1"/>
        </p:nvPicPr>
        <p:blipFill>
          <a:blip r:embed="rId1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8" y="158750"/>
            <a:ext cx="1143000" cy="79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4" name="Text Box 12"/>
          <p:cNvSpPr txBox="1">
            <a:spLocks noChangeArrowheads="1"/>
          </p:cNvSpPr>
          <p:nvPr userDrawn="1"/>
        </p:nvSpPr>
        <p:spPr bwMode="auto">
          <a:xfrm>
            <a:off x="8543925" y="6172200"/>
            <a:ext cx="600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fld id="{6588862D-673E-4693-BF86-8B06D9650067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013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8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455613" y="3198813"/>
            <a:ext cx="82264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smtClean="0">
                <a:solidFill>
                  <a:srgbClr val="FF0000"/>
                </a:solidFill>
              </a:rPr>
              <a:t>Binomial Series</a:t>
            </a:r>
          </a:p>
        </p:txBody>
      </p:sp>
    </p:spTree>
    <p:extLst>
      <p:ext uri="{BB962C8B-B14F-4D97-AF65-F5344CB8AC3E}">
        <p14:creationId xmlns:p14="http://schemas.microsoft.com/office/powerpoint/2010/main" val="426989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6425" cy="5256213"/>
          </a:xfrm>
          <a:noFill/>
        </p:spPr>
        <p:txBody>
          <a:bodyPr/>
          <a:lstStyle/>
          <a:p>
            <a:pPr marL="0" indent="0" eaLnBrk="1" hangingPunct="1">
              <a:lnSpc>
                <a:spcPct val="125000"/>
              </a:lnSpc>
              <a:buFont typeface="Wingdings" pitchFamily="28" charset="2"/>
              <a:buNone/>
            </a:pPr>
            <a:r>
              <a:rPr lang="en-US" altLang="en-US" dirty="0" smtClean="0"/>
              <a:t>Before presenting the basic list for elementary functions,  you will develop one more series—for a function of the form     </a:t>
            </a:r>
            <a:r>
              <a:rPr lang="en-US" altLang="en-US" i="1" dirty="0" smtClean="0"/>
              <a:t>f</a:t>
            </a:r>
            <a:r>
              <a:rPr lang="en-US" altLang="en-US" dirty="0" smtClean="0"/>
              <a:t>(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) = (1 + 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)</a:t>
            </a:r>
            <a:r>
              <a:rPr lang="en-US" altLang="en-US" i="1" baseline="30000" dirty="0" smtClean="0"/>
              <a:t>k</a:t>
            </a:r>
            <a:r>
              <a:rPr lang="en-US" altLang="en-US" dirty="0" smtClean="0"/>
              <a:t>. This produces the </a:t>
            </a:r>
            <a:r>
              <a:rPr lang="en-US" altLang="en-US" b="1" dirty="0" smtClean="0"/>
              <a:t>binomial series.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547688" y="319088"/>
            <a:ext cx="82264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smtClean="0">
                <a:solidFill>
                  <a:srgbClr val="000000"/>
                </a:solidFill>
              </a:rPr>
              <a:t>Binomial Series</a:t>
            </a:r>
          </a:p>
        </p:txBody>
      </p:sp>
    </p:spTree>
    <p:extLst>
      <p:ext uri="{BB962C8B-B14F-4D97-AF65-F5344CB8AC3E}">
        <p14:creationId xmlns:p14="http://schemas.microsoft.com/office/powerpoint/2010/main" val="301906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610600" cy="5181600"/>
          </a:xfrm>
          <a:noFill/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8" charset="2"/>
              <a:buNone/>
            </a:pPr>
            <a:r>
              <a:rPr lang="en-US" altLang="en-US" dirty="0" smtClean="0"/>
              <a:t>Find the Maclaurin series for </a:t>
            </a:r>
            <a:r>
              <a:rPr lang="en-US" altLang="en-US" i="1" dirty="0" smtClean="0"/>
              <a:t>f</a:t>
            </a:r>
            <a:r>
              <a:rPr lang="en-US" altLang="en-US" dirty="0" smtClean="0"/>
              <a:t>(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) = (1 + 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)</a:t>
            </a:r>
            <a:r>
              <a:rPr lang="en-US" altLang="en-US" i="1" baseline="30000" dirty="0" smtClean="0"/>
              <a:t>k</a:t>
            </a:r>
            <a:r>
              <a:rPr lang="en-US" altLang="en-US" dirty="0" smtClean="0"/>
              <a:t> and determine its radius of convergence.</a:t>
            </a:r>
          </a:p>
          <a:p>
            <a:pPr marL="0" indent="0" eaLnBrk="1" hangingPunct="1">
              <a:lnSpc>
                <a:spcPct val="90000"/>
              </a:lnSpc>
              <a:buFont typeface="Wingdings" pitchFamily="28" charset="2"/>
              <a:buNone/>
            </a:pPr>
            <a:r>
              <a:rPr lang="en-US" altLang="en-US" dirty="0" smtClean="0"/>
              <a:t>Assume that </a:t>
            </a:r>
            <a:r>
              <a:rPr lang="en-US" altLang="en-US" i="1" dirty="0" smtClean="0"/>
              <a:t>k</a:t>
            </a:r>
            <a:r>
              <a:rPr lang="en-US" altLang="en-US" dirty="0" smtClean="0"/>
              <a:t> is not a positive integer and </a:t>
            </a:r>
            <a:r>
              <a:rPr lang="en-US" altLang="en-US" i="1" dirty="0" smtClean="0"/>
              <a:t>k </a:t>
            </a:r>
            <a:r>
              <a:rPr lang="en-US" altLang="en-US" i="1" dirty="0" smtClean="0">
                <a:latin typeface="Times New Roman" pitchFamily="18" charset="0"/>
                <a:cs typeface="Times New Roman" pitchFamily="18" charset="0"/>
              </a:rPr>
              <a:t>≠ 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0.</a:t>
            </a:r>
            <a:endParaRPr lang="en-US" altLang="en-US" dirty="0" smtClean="0"/>
          </a:p>
          <a:p>
            <a:pPr marL="0" indent="0" eaLnBrk="1" hangingPunct="1">
              <a:lnSpc>
                <a:spcPct val="90000"/>
              </a:lnSpc>
              <a:buFont typeface="Wingdings" pitchFamily="28" charset="2"/>
              <a:buNone/>
            </a:pPr>
            <a:endParaRPr lang="en-US" altLang="en-US" sz="1200" dirty="0" smtClean="0"/>
          </a:p>
          <a:p>
            <a:pPr marL="0" indent="0" eaLnBrk="1" hangingPunct="1">
              <a:lnSpc>
                <a:spcPct val="90000"/>
              </a:lnSpc>
              <a:buFont typeface="Wingdings" pitchFamily="28" charset="2"/>
              <a:buNone/>
            </a:pPr>
            <a:r>
              <a:rPr lang="en-US" altLang="en-US" dirty="0" smtClean="0">
                <a:solidFill>
                  <a:srgbClr val="0073AE"/>
                </a:solidFill>
              </a:rPr>
              <a:t>Solution:</a:t>
            </a:r>
          </a:p>
          <a:p>
            <a:pPr marL="0" indent="0" eaLnBrk="1" hangingPunct="1">
              <a:lnSpc>
                <a:spcPct val="90000"/>
              </a:lnSpc>
              <a:buFont typeface="Wingdings" pitchFamily="28" charset="2"/>
              <a:buNone/>
            </a:pPr>
            <a:r>
              <a:rPr lang="en-US" altLang="en-US" dirty="0" smtClean="0"/>
              <a:t>By successive differentiation, you have</a:t>
            </a:r>
          </a:p>
          <a:p>
            <a:pPr marL="0" indent="0" eaLnBrk="1" hangingPunct="1">
              <a:lnSpc>
                <a:spcPct val="90000"/>
              </a:lnSpc>
              <a:buFont typeface="Wingdings" pitchFamily="28" charset="2"/>
              <a:buNone/>
            </a:pPr>
            <a:r>
              <a:rPr lang="en-US" altLang="en-US" i="1" dirty="0" smtClean="0"/>
              <a:t>    f</a:t>
            </a:r>
            <a:r>
              <a:rPr lang="en-US" altLang="en-US" dirty="0" smtClean="0"/>
              <a:t>(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) = (1 + 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)</a:t>
            </a:r>
            <a:r>
              <a:rPr lang="en-US" altLang="en-US" i="1" baseline="30000" dirty="0" smtClean="0"/>
              <a:t>k                                                  </a:t>
            </a:r>
            <a:r>
              <a:rPr lang="en-US" altLang="en-US" i="1" dirty="0" smtClean="0"/>
              <a:t>f</a:t>
            </a:r>
            <a:r>
              <a:rPr lang="en-US" altLang="en-US" dirty="0" smtClean="0"/>
              <a:t>(0) =</a:t>
            </a:r>
            <a:r>
              <a:rPr lang="en-US" altLang="en-US" i="1" dirty="0" smtClean="0"/>
              <a:t> </a:t>
            </a:r>
            <a:r>
              <a:rPr lang="en-US" altLang="en-US" dirty="0" smtClean="0"/>
              <a:t>1</a:t>
            </a:r>
            <a:endParaRPr lang="en-US" altLang="en-US" baseline="30000" dirty="0" smtClean="0"/>
          </a:p>
          <a:p>
            <a:pPr marL="0" indent="0" eaLnBrk="1" hangingPunct="1">
              <a:lnSpc>
                <a:spcPct val="90000"/>
              </a:lnSpc>
              <a:buFont typeface="Wingdings" pitchFamily="28" charset="2"/>
              <a:buNone/>
            </a:pPr>
            <a:r>
              <a:rPr lang="en-US" altLang="en-US" i="1" dirty="0" smtClean="0"/>
              <a:t>    f'</a:t>
            </a:r>
            <a:r>
              <a:rPr lang="en-US" altLang="en-US" dirty="0" smtClean="0"/>
              <a:t>(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) = </a:t>
            </a:r>
            <a:r>
              <a:rPr lang="en-US" altLang="en-US" i="1" dirty="0" smtClean="0"/>
              <a:t>k</a:t>
            </a:r>
            <a:r>
              <a:rPr lang="en-US" altLang="en-US" dirty="0" smtClean="0"/>
              <a:t>(1 + 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)</a:t>
            </a:r>
            <a:r>
              <a:rPr lang="en-US" altLang="en-US" i="1" baseline="30000" dirty="0" smtClean="0"/>
              <a:t>k</a:t>
            </a:r>
            <a:r>
              <a:rPr lang="en-US" altLang="en-US" baseline="30000" dirty="0" smtClean="0"/>
              <a:t> – 1                                       </a:t>
            </a:r>
            <a:r>
              <a:rPr lang="en-US" altLang="en-US" i="1" dirty="0" smtClean="0"/>
              <a:t>f'</a:t>
            </a:r>
            <a:r>
              <a:rPr lang="en-US" altLang="en-US" dirty="0" smtClean="0"/>
              <a:t>(0) = </a:t>
            </a:r>
            <a:r>
              <a:rPr lang="en-US" altLang="en-US" i="1" dirty="0" smtClean="0"/>
              <a:t>k</a:t>
            </a:r>
            <a:endParaRPr lang="en-US" altLang="en-US" baseline="30000" dirty="0" smtClean="0"/>
          </a:p>
          <a:p>
            <a:pPr marL="0" indent="0" eaLnBrk="1" hangingPunct="1">
              <a:lnSpc>
                <a:spcPct val="90000"/>
              </a:lnSpc>
              <a:buFont typeface="Wingdings" pitchFamily="28" charset="2"/>
              <a:buNone/>
            </a:pPr>
            <a:r>
              <a:rPr lang="en-US" altLang="en-US" i="1" dirty="0" smtClean="0"/>
              <a:t>   f''</a:t>
            </a:r>
            <a:r>
              <a:rPr lang="en-US" altLang="en-US" dirty="0" smtClean="0"/>
              <a:t>(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) = </a:t>
            </a:r>
            <a:r>
              <a:rPr lang="en-US" altLang="en-US" i="1" dirty="0" smtClean="0"/>
              <a:t>k</a:t>
            </a:r>
            <a:r>
              <a:rPr lang="en-US" altLang="en-US" dirty="0" smtClean="0"/>
              <a:t>(</a:t>
            </a:r>
            <a:r>
              <a:rPr lang="en-US" altLang="en-US" i="1" dirty="0" smtClean="0"/>
              <a:t>k</a:t>
            </a:r>
            <a:r>
              <a:rPr lang="en-US" altLang="en-US" dirty="0" smtClean="0"/>
              <a:t> – 1)(1 + 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)</a:t>
            </a:r>
            <a:r>
              <a:rPr lang="en-US" altLang="en-US" i="1" baseline="30000" dirty="0" smtClean="0"/>
              <a:t>k</a:t>
            </a:r>
            <a:r>
              <a:rPr lang="en-US" altLang="en-US" baseline="30000" dirty="0" smtClean="0"/>
              <a:t> – 2                       </a:t>
            </a:r>
            <a:r>
              <a:rPr lang="en-US" altLang="en-US" i="1" dirty="0" smtClean="0"/>
              <a:t>f''</a:t>
            </a:r>
            <a:r>
              <a:rPr lang="en-US" altLang="en-US" dirty="0" smtClean="0"/>
              <a:t>(0) = </a:t>
            </a:r>
            <a:r>
              <a:rPr lang="en-US" altLang="en-US" i="1" dirty="0" smtClean="0"/>
              <a:t>k</a:t>
            </a:r>
            <a:r>
              <a:rPr lang="en-US" altLang="en-US" dirty="0" smtClean="0"/>
              <a:t>(</a:t>
            </a:r>
            <a:r>
              <a:rPr lang="en-US" altLang="en-US" i="1" dirty="0" smtClean="0"/>
              <a:t>k</a:t>
            </a:r>
            <a:r>
              <a:rPr lang="en-US" altLang="en-US" dirty="0" smtClean="0"/>
              <a:t> – 1)</a:t>
            </a:r>
          </a:p>
          <a:p>
            <a:pPr marL="0" indent="0" eaLnBrk="1" hangingPunct="1">
              <a:lnSpc>
                <a:spcPct val="90000"/>
              </a:lnSpc>
              <a:buFont typeface="Wingdings" pitchFamily="28" charset="2"/>
              <a:buNone/>
            </a:pPr>
            <a:r>
              <a:rPr lang="en-US" altLang="en-US" i="1" dirty="0" smtClean="0"/>
              <a:t>  f'''</a:t>
            </a:r>
            <a:r>
              <a:rPr lang="en-US" altLang="en-US" dirty="0" smtClean="0"/>
              <a:t>(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) = </a:t>
            </a:r>
            <a:r>
              <a:rPr lang="en-US" altLang="en-US" i="1" dirty="0" smtClean="0"/>
              <a:t>k</a:t>
            </a:r>
            <a:r>
              <a:rPr lang="en-US" altLang="en-US" dirty="0" smtClean="0"/>
              <a:t>(</a:t>
            </a:r>
            <a:r>
              <a:rPr lang="en-US" altLang="en-US" i="1" dirty="0" smtClean="0"/>
              <a:t>k</a:t>
            </a:r>
            <a:r>
              <a:rPr lang="en-US" altLang="en-US" dirty="0" smtClean="0"/>
              <a:t> – 1)(</a:t>
            </a:r>
            <a:r>
              <a:rPr lang="en-US" altLang="en-US" i="1" dirty="0" smtClean="0"/>
              <a:t>k</a:t>
            </a:r>
            <a:r>
              <a:rPr lang="en-US" altLang="en-US" dirty="0" smtClean="0"/>
              <a:t> – 2)(1 + 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)</a:t>
            </a:r>
            <a:r>
              <a:rPr lang="en-US" altLang="en-US" i="1" baseline="30000" dirty="0" smtClean="0"/>
              <a:t>k</a:t>
            </a:r>
            <a:r>
              <a:rPr lang="en-US" altLang="en-US" baseline="30000" dirty="0" smtClean="0"/>
              <a:t> – 3       </a:t>
            </a:r>
            <a:r>
              <a:rPr lang="en-US" altLang="en-US" i="1" dirty="0" smtClean="0"/>
              <a:t>f'''</a:t>
            </a:r>
            <a:r>
              <a:rPr lang="en-US" altLang="en-US" dirty="0" smtClean="0"/>
              <a:t>(0) = </a:t>
            </a:r>
            <a:r>
              <a:rPr lang="en-US" altLang="en-US" i="1" dirty="0" smtClean="0"/>
              <a:t>k</a:t>
            </a:r>
            <a:r>
              <a:rPr lang="en-US" altLang="en-US" dirty="0" smtClean="0"/>
              <a:t>(</a:t>
            </a:r>
            <a:r>
              <a:rPr lang="en-US" altLang="en-US" i="1" dirty="0" smtClean="0"/>
              <a:t>k</a:t>
            </a:r>
            <a:r>
              <a:rPr lang="en-US" altLang="en-US" dirty="0" smtClean="0"/>
              <a:t> – 1)(</a:t>
            </a:r>
            <a:r>
              <a:rPr lang="en-US" altLang="en-US" i="1" dirty="0" smtClean="0"/>
              <a:t>k</a:t>
            </a:r>
            <a:r>
              <a:rPr lang="en-US" altLang="en-US" dirty="0" smtClean="0"/>
              <a:t> – 2)</a:t>
            </a:r>
            <a:r>
              <a:rPr lang="en-US" altLang="en-US" baseline="30000" dirty="0" smtClean="0"/>
              <a:t>	</a:t>
            </a:r>
          </a:p>
          <a:p>
            <a:pPr marL="0" indent="0" eaLnBrk="1" hangingPunct="1">
              <a:lnSpc>
                <a:spcPct val="90000"/>
              </a:lnSpc>
              <a:buFont typeface="Wingdings" pitchFamily="28" charset="2"/>
              <a:buNone/>
            </a:pPr>
            <a:r>
              <a:rPr lang="en-US" altLang="en-US" sz="1200" b="1" baseline="30000" dirty="0" smtClean="0"/>
              <a:t>                                  . 					 .	</a:t>
            </a:r>
          </a:p>
          <a:p>
            <a:pPr marL="0" indent="0" eaLnBrk="1" hangingPunct="1">
              <a:lnSpc>
                <a:spcPct val="90000"/>
              </a:lnSpc>
              <a:buFont typeface="Wingdings" pitchFamily="28" charset="2"/>
              <a:buNone/>
            </a:pPr>
            <a:r>
              <a:rPr lang="en-US" altLang="en-US" sz="1200" b="1" baseline="30000" dirty="0" smtClean="0"/>
              <a:t>                                  .                                                                                                                                                              .	</a:t>
            </a:r>
            <a:r>
              <a:rPr lang="en-US" altLang="en-US" sz="1200" b="1" dirty="0" smtClean="0"/>
              <a:t>                                                                                                                            </a:t>
            </a:r>
          </a:p>
          <a:p>
            <a:pPr marL="0" indent="0" eaLnBrk="1" hangingPunct="1">
              <a:lnSpc>
                <a:spcPct val="90000"/>
              </a:lnSpc>
              <a:buFont typeface="Wingdings" pitchFamily="28" charset="2"/>
              <a:buNone/>
            </a:pPr>
            <a:r>
              <a:rPr lang="en-US" altLang="en-US" sz="1200" b="1" baseline="30000" dirty="0" smtClean="0"/>
              <a:t>                                  .                                                                                                                                                              .	</a:t>
            </a:r>
          </a:p>
          <a:p>
            <a:pPr marL="0" indent="0" eaLnBrk="1" hangingPunct="1">
              <a:lnSpc>
                <a:spcPct val="90000"/>
              </a:lnSpc>
              <a:buFont typeface="Wingdings" pitchFamily="28" charset="2"/>
              <a:buNone/>
            </a:pPr>
            <a:r>
              <a:rPr lang="en-US" altLang="en-US" i="1" dirty="0" smtClean="0"/>
              <a:t>  f</a:t>
            </a:r>
            <a:r>
              <a:rPr lang="en-US" altLang="en-US" sz="800" i="1" dirty="0" smtClean="0"/>
              <a:t> </a:t>
            </a:r>
            <a:r>
              <a:rPr lang="en-US" altLang="en-US" baseline="30000" dirty="0" smtClean="0"/>
              <a:t>(</a:t>
            </a:r>
            <a:r>
              <a:rPr lang="en-US" altLang="en-US" i="1" baseline="30000" dirty="0" smtClean="0"/>
              <a:t>n</a:t>
            </a:r>
            <a:r>
              <a:rPr lang="en-US" altLang="en-US" baseline="30000" dirty="0" smtClean="0"/>
              <a:t>)</a:t>
            </a:r>
            <a:r>
              <a:rPr lang="en-US" altLang="en-US" dirty="0" smtClean="0"/>
              <a:t>(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) = </a:t>
            </a:r>
            <a:r>
              <a:rPr lang="en-US" altLang="en-US" i="1" dirty="0" smtClean="0"/>
              <a:t>k</a:t>
            </a:r>
            <a:r>
              <a:rPr lang="en-US" altLang="en-US" b="1" i="1" baseline="30000" dirty="0" smtClean="0"/>
              <a:t>…</a:t>
            </a:r>
            <a:r>
              <a:rPr lang="en-US" altLang="en-US" dirty="0" smtClean="0"/>
              <a:t>(</a:t>
            </a:r>
            <a:r>
              <a:rPr lang="en-US" altLang="en-US" i="1" dirty="0" smtClean="0"/>
              <a:t>k</a:t>
            </a:r>
            <a:r>
              <a:rPr lang="en-US" altLang="en-US" dirty="0" smtClean="0"/>
              <a:t> – </a:t>
            </a:r>
            <a:r>
              <a:rPr lang="en-US" altLang="en-US" i="1" dirty="0" smtClean="0"/>
              <a:t>n</a:t>
            </a:r>
            <a:r>
              <a:rPr lang="en-US" altLang="en-US" dirty="0" smtClean="0"/>
              <a:t> + 1)(1 + 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)</a:t>
            </a:r>
            <a:r>
              <a:rPr lang="en-US" altLang="en-US" i="1" baseline="30000" dirty="0" smtClean="0"/>
              <a:t>k</a:t>
            </a:r>
            <a:r>
              <a:rPr lang="en-US" altLang="en-US" baseline="30000" dirty="0" smtClean="0"/>
              <a:t> – n       </a:t>
            </a:r>
            <a:r>
              <a:rPr lang="en-US" altLang="en-US" i="1" dirty="0" smtClean="0"/>
              <a:t>f</a:t>
            </a:r>
            <a:r>
              <a:rPr lang="en-US" altLang="en-US" sz="800" dirty="0" smtClean="0"/>
              <a:t> </a:t>
            </a:r>
            <a:r>
              <a:rPr lang="en-US" altLang="en-US" baseline="30000" dirty="0" smtClean="0"/>
              <a:t>(</a:t>
            </a:r>
            <a:r>
              <a:rPr lang="en-US" altLang="en-US" i="1" baseline="30000" dirty="0" smtClean="0"/>
              <a:t>n</a:t>
            </a:r>
            <a:r>
              <a:rPr lang="en-US" altLang="en-US" baseline="30000" dirty="0" smtClean="0"/>
              <a:t>)</a:t>
            </a:r>
            <a:r>
              <a:rPr lang="en-US" altLang="en-US" dirty="0" smtClean="0"/>
              <a:t>(0) = </a:t>
            </a:r>
            <a:r>
              <a:rPr lang="en-US" altLang="en-US" i="1" dirty="0" smtClean="0"/>
              <a:t>k</a:t>
            </a:r>
            <a:r>
              <a:rPr lang="en-US" altLang="en-US" dirty="0" smtClean="0"/>
              <a:t>(k – 1)</a:t>
            </a:r>
            <a:r>
              <a:rPr lang="en-US" altLang="en-US" b="1" i="1" baseline="30000" dirty="0" smtClean="0"/>
              <a:t>…</a:t>
            </a:r>
            <a:r>
              <a:rPr lang="en-US" altLang="en-US" dirty="0" smtClean="0"/>
              <a:t>(</a:t>
            </a:r>
            <a:r>
              <a:rPr lang="en-US" altLang="en-US" i="1" dirty="0" smtClean="0"/>
              <a:t>k</a:t>
            </a:r>
            <a:r>
              <a:rPr lang="en-US" altLang="en-US" dirty="0" smtClean="0"/>
              <a:t> – </a:t>
            </a:r>
            <a:r>
              <a:rPr lang="en-US" altLang="en-US" i="1" dirty="0" smtClean="0"/>
              <a:t>n</a:t>
            </a:r>
            <a:r>
              <a:rPr lang="en-US" altLang="en-US" dirty="0" smtClean="0"/>
              <a:t> + 1)</a:t>
            </a:r>
            <a:endParaRPr lang="en-US" altLang="en-US" baseline="30000" dirty="0" smtClean="0"/>
          </a:p>
          <a:p>
            <a:pPr marL="0" indent="0" eaLnBrk="1" hangingPunct="1">
              <a:lnSpc>
                <a:spcPct val="90000"/>
              </a:lnSpc>
              <a:buFont typeface="Wingdings" pitchFamily="28" charset="2"/>
              <a:buNone/>
            </a:pPr>
            <a:endParaRPr lang="en-US" altLang="en-US" sz="1000" dirty="0" smtClean="0"/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547688" y="319088"/>
            <a:ext cx="82264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smtClean="0">
                <a:solidFill>
                  <a:srgbClr val="000000"/>
                </a:solidFill>
              </a:rPr>
              <a:t>Example 4 – </a:t>
            </a:r>
            <a:r>
              <a:rPr lang="en-US" altLang="en-US" sz="4000" i="1" smtClean="0">
                <a:solidFill>
                  <a:srgbClr val="000000"/>
                </a:solidFill>
              </a:rPr>
              <a:t>Binomial Series</a:t>
            </a:r>
          </a:p>
        </p:txBody>
      </p:sp>
    </p:spTree>
    <p:extLst>
      <p:ext uri="{BB962C8B-B14F-4D97-AF65-F5344CB8AC3E}">
        <p14:creationId xmlns:p14="http://schemas.microsoft.com/office/powerpoint/2010/main" val="3657140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3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3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3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34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34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634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34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34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634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34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34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634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34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34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634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34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34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634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34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34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634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634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34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634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349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349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6349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6349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349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900" decel="100000" fill="hold"/>
                                        <p:tgtEl>
                                          <p:spTgt spid="6349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6349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349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900" decel="100000" fill="hold"/>
                                        <p:tgtEl>
                                          <p:spTgt spid="6349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6349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349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900" decel="100000" fill="hold"/>
                                        <p:tgtEl>
                                          <p:spTgt spid="6349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371600"/>
            <a:ext cx="8226425" cy="5256213"/>
          </a:xfrm>
          <a:noFill/>
        </p:spPr>
        <p:txBody>
          <a:bodyPr/>
          <a:lstStyle/>
          <a:p>
            <a:pPr marL="0" indent="0" eaLnBrk="1" hangingPunct="1">
              <a:lnSpc>
                <a:spcPct val="125000"/>
              </a:lnSpc>
              <a:buFont typeface="Wingdings" pitchFamily="28" charset="2"/>
              <a:buNone/>
            </a:pPr>
            <a:r>
              <a:rPr lang="en-US" altLang="en-US" dirty="0" smtClean="0"/>
              <a:t>which produces the series</a:t>
            </a:r>
          </a:p>
          <a:p>
            <a:pPr marL="0" indent="0" eaLnBrk="1" hangingPunct="1">
              <a:lnSpc>
                <a:spcPct val="125000"/>
              </a:lnSpc>
              <a:buFont typeface="Wingdings" pitchFamily="28" charset="2"/>
              <a:buNone/>
            </a:pPr>
            <a:endParaRPr lang="en-US" altLang="en-US" dirty="0" smtClean="0"/>
          </a:p>
          <a:p>
            <a:pPr marL="0" indent="0" eaLnBrk="1" hangingPunct="1">
              <a:lnSpc>
                <a:spcPct val="125000"/>
              </a:lnSpc>
              <a:buFont typeface="Wingdings" pitchFamily="28" charset="2"/>
              <a:buNone/>
            </a:pPr>
            <a:endParaRPr lang="en-US" altLang="en-US" dirty="0" smtClean="0"/>
          </a:p>
          <a:p>
            <a:pPr marL="0" indent="0" eaLnBrk="1" hangingPunct="1">
              <a:lnSpc>
                <a:spcPct val="125000"/>
              </a:lnSpc>
              <a:buFont typeface="Wingdings" pitchFamily="28" charset="2"/>
              <a:buNone/>
            </a:pPr>
            <a:endParaRPr lang="en-US" altLang="en-US" dirty="0" smtClean="0"/>
          </a:p>
          <a:p>
            <a:pPr marL="0" indent="0" eaLnBrk="1" hangingPunct="1">
              <a:lnSpc>
                <a:spcPct val="125000"/>
              </a:lnSpc>
              <a:buFont typeface="Wingdings" pitchFamily="28" charset="2"/>
              <a:buNone/>
            </a:pPr>
            <a:r>
              <a:rPr lang="en-US" altLang="en-US" dirty="0" smtClean="0"/>
              <a:t>Because </a:t>
            </a:r>
            <a:r>
              <a:rPr lang="en-US" altLang="en-US" i="1" dirty="0" smtClean="0"/>
              <a:t>a</a:t>
            </a:r>
            <a:r>
              <a:rPr lang="en-US" altLang="en-US" i="1" baseline="-25000" dirty="0" smtClean="0"/>
              <a:t>n</a:t>
            </a:r>
            <a:r>
              <a:rPr lang="en-US" altLang="en-US" baseline="-25000" dirty="0" smtClean="0"/>
              <a:t> + 1</a:t>
            </a:r>
            <a:r>
              <a:rPr lang="en-US" altLang="en-US" dirty="0" smtClean="0"/>
              <a:t>/</a:t>
            </a:r>
            <a:r>
              <a:rPr lang="en-US" altLang="en-US" i="1" dirty="0" smtClean="0"/>
              <a:t>a</a:t>
            </a:r>
            <a:r>
              <a:rPr lang="en-US" altLang="en-US" i="1" baseline="-25000" dirty="0" smtClean="0"/>
              <a:t>n</a:t>
            </a:r>
            <a:r>
              <a:rPr lang="en-US" altLang="en-US" dirty="0" smtClean="0">
                <a:cs typeface="Arial" charset="0"/>
              </a:rPr>
              <a:t>→1, y</a:t>
            </a:r>
            <a:r>
              <a:rPr lang="en-US" altLang="en-US" dirty="0" smtClean="0"/>
              <a:t>ou can apply the Ratio Test to conclude that the radius of convergence is </a:t>
            </a:r>
            <a:r>
              <a:rPr lang="en-US" altLang="en-US" i="1" dirty="0" smtClean="0"/>
              <a:t>R</a:t>
            </a:r>
            <a:r>
              <a:rPr lang="en-US" altLang="en-US" dirty="0" smtClean="0"/>
              <a:t> = 1.</a:t>
            </a:r>
          </a:p>
          <a:p>
            <a:pPr marL="0" indent="0" eaLnBrk="1" hangingPunct="1">
              <a:lnSpc>
                <a:spcPct val="125000"/>
              </a:lnSpc>
              <a:buFont typeface="Wingdings" pitchFamily="28" charset="2"/>
              <a:buNone/>
            </a:pPr>
            <a:r>
              <a:rPr lang="en-US" altLang="en-US" sz="1800" dirty="0" smtClean="0"/>
              <a:t> </a:t>
            </a:r>
          </a:p>
          <a:p>
            <a:pPr marL="0" indent="0" eaLnBrk="1" hangingPunct="1">
              <a:lnSpc>
                <a:spcPct val="125000"/>
              </a:lnSpc>
              <a:buFont typeface="Wingdings" pitchFamily="28" charset="2"/>
              <a:buNone/>
            </a:pPr>
            <a:r>
              <a:rPr lang="en-US" altLang="en-US" dirty="0" smtClean="0"/>
              <a:t>So, the series converges to some function in the interval       (–1, 1).</a:t>
            </a:r>
          </a:p>
          <a:p>
            <a:pPr marL="0" indent="0" eaLnBrk="1" hangingPunct="1">
              <a:buFont typeface="Wingdings" pitchFamily="28" charset="2"/>
              <a:buNone/>
            </a:pPr>
            <a:endParaRPr lang="en-US" altLang="en-US" dirty="0" smtClean="0"/>
          </a:p>
        </p:txBody>
      </p:sp>
      <p:pic>
        <p:nvPicPr>
          <p:cNvPr id="2355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2825"/>
            <a:ext cx="8491538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Text Box 5"/>
          <p:cNvSpPr txBox="1">
            <a:spLocks noChangeArrowheads="1"/>
          </p:cNvSpPr>
          <p:nvPr/>
        </p:nvSpPr>
        <p:spPr bwMode="auto">
          <a:xfrm>
            <a:off x="7772400" y="776288"/>
            <a:ext cx="1295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cont’d</a:t>
            </a:r>
          </a:p>
        </p:txBody>
      </p:sp>
      <p:sp>
        <p:nvSpPr>
          <p:cNvPr id="23557" name="Text Box 6"/>
          <p:cNvSpPr txBox="1">
            <a:spLocks noChangeArrowheads="1"/>
          </p:cNvSpPr>
          <p:nvPr/>
        </p:nvSpPr>
        <p:spPr bwMode="auto">
          <a:xfrm>
            <a:off x="547688" y="319088"/>
            <a:ext cx="82264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smtClean="0">
                <a:solidFill>
                  <a:srgbClr val="000000"/>
                </a:solidFill>
              </a:rPr>
              <a:t>Example 4 – </a:t>
            </a:r>
            <a:r>
              <a:rPr lang="en-US" altLang="en-US" sz="4000" i="1" smtClean="0">
                <a:solidFill>
                  <a:srgbClr val="000000"/>
                </a:solidFill>
              </a:rPr>
              <a:t>Binomial Series</a:t>
            </a:r>
          </a:p>
        </p:txBody>
      </p:sp>
    </p:spTree>
    <p:extLst>
      <p:ext uri="{BB962C8B-B14F-4D97-AF65-F5344CB8AC3E}">
        <p14:creationId xmlns:p14="http://schemas.microsoft.com/office/powerpoint/2010/main" val="1092608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83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83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83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83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83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83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583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83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455613" y="3198813"/>
            <a:ext cx="822642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smtClean="0">
                <a:solidFill>
                  <a:srgbClr val="FF0000"/>
                </a:solidFill>
              </a:rPr>
              <a:t>Deriving Taylor Series from a Basic List</a:t>
            </a:r>
          </a:p>
        </p:txBody>
      </p:sp>
    </p:spTree>
    <p:extLst>
      <p:ext uri="{BB962C8B-B14F-4D97-AF65-F5344CB8AC3E}">
        <p14:creationId xmlns:p14="http://schemas.microsoft.com/office/powerpoint/2010/main" val="413472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547688" y="319088"/>
            <a:ext cx="82264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smtClean="0">
                <a:solidFill>
                  <a:srgbClr val="000000"/>
                </a:solidFill>
              </a:rPr>
              <a:t>Deriving Taylor Series from a Basic List</a:t>
            </a:r>
          </a:p>
        </p:txBody>
      </p:sp>
      <p:pic>
        <p:nvPicPr>
          <p:cNvPr id="25603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354138"/>
            <a:ext cx="7086600" cy="5046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587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371600"/>
            <a:ext cx="8226425" cy="5256213"/>
          </a:xfrm>
          <a:noFill/>
        </p:spPr>
        <p:txBody>
          <a:bodyPr/>
          <a:lstStyle/>
          <a:p>
            <a:pPr marL="0" indent="0" eaLnBrk="1" hangingPunct="1">
              <a:buFont typeface="Wingdings" pitchFamily="28" charset="2"/>
              <a:buNone/>
            </a:pPr>
            <a:r>
              <a:rPr lang="en-US" altLang="en-US" dirty="0" smtClean="0"/>
              <a:t>Find the power series for</a:t>
            </a:r>
          </a:p>
          <a:p>
            <a:pPr marL="0" indent="0" eaLnBrk="1" hangingPunct="1">
              <a:buFont typeface="Wingdings" pitchFamily="28" charset="2"/>
              <a:buNone/>
            </a:pPr>
            <a:endParaRPr lang="en-US" altLang="en-US" sz="1000" dirty="0" smtClean="0"/>
          </a:p>
          <a:p>
            <a:pPr marL="0" indent="0" eaLnBrk="1" hangingPunct="1">
              <a:buFont typeface="Wingdings" pitchFamily="28" charset="2"/>
              <a:buNone/>
            </a:pPr>
            <a:r>
              <a:rPr lang="en-US" altLang="en-US" dirty="0" smtClean="0">
                <a:solidFill>
                  <a:srgbClr val="0073AE"/>
                </a:solidFill>
              </a:rPr>
              <a:t>Solution:</a:t>
            </a:r>
          </a:p>
          <a:p>
            <a:pPr marL="0" indent="0" eaLnBrk="1" hangingPunct="1">
              <a:buFont typeface="Wingdings" pitchFamily="28" charset="2"/>
              <a:buNone/>
            </a:pPr>
            <a:r>
              <a:rPr lang="en-US" altLang="en-US" dirty="0" smtClean="0"/>
              <a:t>Using the power series</a:t>
            </a:r>
          </a:p>
          <a:p>
            <a:pPr marL="0" indent="0" eaLnBrk="1" hangingPunct="1">
              <a:buFont typeface="Wingdings" pitchFamily="28" charset="2"/>
              <a:buNone/>
            </a:pPr>
            <a:endParaRPr lang="en-US" altLang="en-US" dirty="0" smtClean="0"/>
          </a:p>
          <a:p>
            <a:pPr marL="0" indent="0" eaLnBrk="1" hangingPunct="1">
              <a:buFont typeface="Wingdings" pitchFamily="28" charset="2"/>
              <a:buNone/>
            </a:pPr>
            <a:endParaRPr lang="en-US" altLang="en-US" dirty="0" smtClean="0"/>
          </a:p>
          <a:p>
            <a:pPr marL="0" indent="0" eaLnBrk="1" hangingPunct="1">
              <a:buFont typeface="Wingdings" pitchFamily="28" charset="2"/>
              <a:buNone/>
            </a:pPr>
            <a:r>
              <a:rPr lang="en-US" altLang="en-US" dirty="0" smtClean="0"/>
              <a:t>you can replace 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 by        to obtain the series</a:t>
            </a:r>
          </a:p>
          <a:p>
            <a:pPr marL="0" indent="0" eaLnBrk="1" hangingPunct="1">
              <a:buFont typeface="Wingdings" pitchFamily="28" charset="2"/>
              <a:buNone/>
            </a:pPr>
            <a:endParaRPr lang="en-US" altLang="en-US" dirty="0" smtClean="0"/>
          </a:p>
          <a:p>
            <a:pPr marL="0" indent="0" eaLnBrk="1" hangingPunct="1">
              <a:buFont typeface="Wingdings" pitchFamily="28" charset="2"/>
              <a:buNone/>
            </a:pPr>
            <a:endParaRPr lang="en-US" altLang="en-US" dirty="0" smtClean="0"/>
          </a:p>
          <a:p>
            <a:pPr marL="0" indent="0" eaLnBrk="1" hangingPunct="1">
              <a:buFont typeface="Wingdings" pitchFamily="28" charset="2"/>
              <a:buNone/>
            </a:pPr>
            <a:endParaRPr lang="en-US" altLang="en-US" dirty="0" smtClean="0"/>
          </a:p>
          <a:p>
            <a:pPr marL="0" indent="0" eaLnBrk="1" hangingPunct="1">
              <a:buFont typeface="Wingdings" pitchFamily="28" charset="2"/>
              <a:buNone/>
            </a:pPr>
            <a:r>
              <a:rPr lang="en-US" altLang="en-US" dirty="0" smtClean="0"/>
              <a:t>This series converges for all </a:t>
            </a:r>
            <a:r>
              <a:rPr lang="en-US" altLang="en-US" i="1" dirty="0" smtClean="0"/>
              <a:t>x</a:t>
            </a:r>
            <a:r>
              <a:rPr lang="en-US" altLang="en-US" dirty="0" smtClean="0"/>
              <a:t> in the domain of           —that is, for </a:t>
            </a:r>
            <a:r>
              <a:rPr lang="en-US" altLang="en-US" i="1" dirty="0" smtClean="0"/>
              <a:t>x </a:t>
            </a:r>
            <a:r>
              <a:rPr lang="en-US" altLang="en-US" i="1" dirty="0" smtClean="0">
                <a:cs typeface="Arial" charset="0"/>
              </a:rPr>
              <a:t>≥</a:t>
            </a:r>
            <a:r>
              <a:rPr lang="en-US" altLang="en-US" dirty="0" smtClean="0"/>
              <a:t> 0. 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547688" y="457200"/>
            <a:ext cx="82264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600" smtClean="0">
                <a:solidFill>
                  <a:srgbClr val="000000"/>
                </a:solidFill>
              </a:rPr>
              <a:t>Example 6 – </a:t>
            </a:r>
            <a:r>
              <a:rPr lang="en-US" altLang="en-US" sz="2600" i="1" smtClean="0">
                <a:solidFill>
                  <a:srgbClr val="000000"/>
                </a:solidFill>
              </a:rPr>
              <a:t>Deriving a Power Series from a Basic List</a:t>
            </a: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0025" y="1295400"/>
            <a:ext cx="200977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4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819400"/>
            <a:ext cx="5029200" cy="89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4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267200"/>
            <a:ext cx="5943600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47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795713"/>
            <a:ext cx="427038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48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0863" y="5505450"/>
            <a:ext cx="7953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5317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1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1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61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14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1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61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14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4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614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14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1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61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14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14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14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614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614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1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61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soen_master slide">
  <a:themeElements>
    <a:clrScheme name="Larsoen_master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soen_master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rsoen_master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soen_master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soen_master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soen_master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soen_master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soen_master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soen_master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soen_master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soen_master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soen_master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soen_master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soen_master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284</Words>
  <Application>Microsoft Office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Larsoen_master 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sabah</dc:creator>
  <cp:lastModifiedBy>s</cp:lastModifiedBy>
  <cp:revision>1</cp:revision>
  <dcterms:created xsi:type="dcterms:W3CDTF">2006-08-16T00:00:00Z</dcterms:created>
  <dcterms:modified xsi:type="dcterms:W3CDTF">2018-11-21T19:42:15Z</dcterms:modified>
</cp:coreProperties>
</file>