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5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49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3225"/>
            <a:ext cx="2057400" cy="5422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3225"/>
            <a:ext cx="60198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6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5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1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01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01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9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1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9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5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01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3225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2250" y="381000"/>
            <a:ext cx="8915400" cy="685800"/>
          </a:xfrm>
          <a:prstGeom prst="rect">
            <a:avLst/>
          </a:prstGeom>
          <a:solidFill>
            <a:srgbClr val="99CCFF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 descr="larson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58750"/>
            <a:ext cx="114300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Rectangle 10"/>
          <p:cNvSpPr>
            <a:spLocks noChangeArrowheads="1"/>
          </p:cNvSpPr>
          <p:nvPr userDrawn="1"/>
        </p:nvSpPr>
        <p:spPr bwMode="auto">
          <a:xfrm>
            <a:off x="222250" y="381000"/>
            <a:ext cx="8915400" cy="685800"/>
          </a:xfrm>
          <a:prstGeom prst="rect">
            <a:avLst/>
          </a:prstGeom>
          <a:solidFill>
            <a:srgbClr val="99CCFF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4" name="Picture 11" descr="larson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58750"/>
            <a:ext cx="114300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Text Box 12"/>
          <p:cNvSpPr txBox="1">
            <a:spLocks noChangeArrowheads="1"/>
          </p:cNvSpPr>
          <p:nvPr userDrawn="1"/>
        </p:nvSpPr>
        <p:spPr bwMode="auto">
          <a:xfrm>
            <a:off x="8543925" y="6172200"/>
            <a:ext cx="60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6588862D-673E-4693-BF86-8B06D96500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1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8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FF0000"/>
                </a:solidFill>
              </a:rPr>
              <a:t>Binomial Series</a:t>
            </a:r>
          </a:p>
        </p:txBody>
      </p:sp>
    </p:spTree>
    <p:extLst>
      <p:ext uri="{BB962C8B-B14F-4D97-AF65-F5344CB8AC3E}">
        <p14:creationId xmlns:p14="http://schemas.microsoft.com/office/powerpoint/2010/main" val="42698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5256213"/>
          </a:xfrm>
          <a:noFill/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 typeface="Wingdings" pitchFamily="28" charset="2"/>
              <a:buNone/>
            </a:pPr>
            <a:r>
              <a:rPr lang="en-US" altLang="en-US" dirty="0" smtClean="0"/>
              <a:t>Before presenting the basic list for elementary functions,  you will develop one more series—for a function of the form    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(1 +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i="1" baseline="30000" dirty="0" smtClean="0"/>
              <a:t>k</a:t>
            </a:r>
            <a:r>
              <a:rPr lang="en-US" altLang="en-US" dirty="0" smtClean="0"/>
              <a:t>. This produces the </a:t>
            </a:r>
            <a:r>
              <a:rPr lang="en-US" altLang="en-US" b="1" dirty="0" smtClean="0"/>
              <a:t>binomial series.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Binomial Series</a:t>
            </a:r>
          </a:p>
        </p:txBody>
      </p:sp>
    </p:spTree>
    <p:extLst>
      <p:ext uri="{BB962C8B-B14F-4D97-AF65-F5344CB8AC3E}">
        <p14:creationId xmlns:p14="http://schemas.microsoft.com/office/powerpoint/2010/main" val="30190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1816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dirty="0" smtClean="0"/>
              <a:t>Find the Maclaurin series for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(1 +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i="1" baseline="30000" dirty="0" smtClean="0"/>
              <a:t>k</a:t>
            </a:r>
            <a:r>
              <a:rPr lang="en-US" altLang="en-US" dirty="0" smtClean="0"/>
              <a:t> and determine its radius of convergence.</a:t>
            </a:r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dirty="0" smtClean="0"/>
              <a:t>Assume that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is not a positive integer and </a:t>
            </a:r>
            <a:r>
              <a:rPr lang="en-US" altLang="en-US" i="1" dirty="0" smtClean="0"/>
              <a:t>k </a:t>
            </a:r>
            <a:r>
              <a:rPr lang="en-US" altLang="en-US" i="1" dirty="0" smtClean="0"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0.</a:t>
            </a: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endParaRPr lang="en-US" altLang="en-US" sz="1200" dirty="0" smtClean="0"/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dirty="0" smtClean="0">
                <a:solidFill>
                  <a:srgbClr val="0073AE"/>
                </a:solidFill>
              </a:rPr>
              <a:t>Solution:</a:t>
            </a:r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dirty="0" smtClean="0"/>
              <a:t>By successive differentiation, you have</a:t>
            </a:r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i="1" dirty="0" smtClean="0"/>
              <a:t>    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(1 +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i="1" baseline="30000" dirty="0" smtClean="0"/>
              <a:t>k                                                 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(0) =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1</a:t>
            </a:r>
            <a:endParaRPr lang="en-US" altLang="en-US" baseline="30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i="1" dirty="0" smtClean="0"/>
              <a:t>    f'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(1 +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i="1" baseline="30000" dirty="0" smtClean="0"/>
              <a:t>k</a:t>
            </a:r>
            <a:r>
              <a:rPr lang="en-US" altLang="en-US" baseline="30000" dirty="0" smtClean="0"/>
              <a:t> – 1                                       </a:t>
            </a:r>
            <a:r>
              <a:rPr lang="en-US" altLang="en-US" i="1" dirty="0" smtClean="0"/>
              <a:t>f'</a:t>
            </a:r>
            <a:r>
              <a:rPr lang="en-US" altLang="en-US" dirty="0" smtClean="0"/>
              <a:t>(0) = </a:t>
            </a:r>
            <a:r>
              <a:rPr lang="en-US" altLang="en-US" i="1" dirty="0" smtClean="0"/>
              <a:t>k</a:t>
            </a:r>
            <a:endParaRPr lang="en-US" altLang="en-US" baseline="30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i="1" dirty="0" smtClean="0"/>
              <a:t>   f''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– 1)(1 +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i="1" baseline="30000" dirty="0" smtClean="0"/>
              <a:t>k</a:t>
            </a:r>
            <a:r>
              <a:rPr lang="en-US" altLang="en-US" baseline="30000" dirty="0" smtClean="0"/>
              <a:t> – 2                       </a:t>
            </a:r>
            <a:r>
              <a:rPr lang="en-US" altLang="en-US" i="1" dirty="0" smtClean="0"/>
              <a:t>f''</a:t>
            </a:r>
            <a:r>
              <a:rPr lang="en-US" altLang="en-US" dirty="0" smtClean="0"/>
              <a:t>(0) =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– 1)</a:t>
            </a:r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i="1" dirty="0" smtClean="0"/>
              <a:t>  f'''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– 1)(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– 2)(1 +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i="1" baseline="30000" dirty="0" smtClean="0"/>
              <a:t>k</a:t>
            </a:r>
            <a:r>
              <a:rPr lang="en-US" altLang="en-US" baseline="30000" dirty="0" smtClean="0"/>
              <a:t> – 3       </a:t>
            </a:r>
            <a:r>
              <a:rPr lang="en-US" altLang="en-US" i="1" dirty="0" smtClean="0"/>
              <a:t>f'''</a:t>
            </a:r>
            <a:r>
              <a:rPr lang="en-US" altLang="en-US" dirty="0" smtClean="0"/>
              <a:t>(0) =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– 1)(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– 2)</a:t>
            </a:r>
            <a:r>
              <a:rPr lang="en-US" altLang="en-US" baseline="30000" dirty="0" smtClean="0"/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sz="1200" b="1" baseline="30000" dirty="0" smtClean="0"/>
              <a:t>                                  . 					 .	</a:t>
            </a:r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sz="1200" b="1" baseline="30000" dirty="0" smtClean="0"/>
              <a:t>                                  .                                                                                                                                                              .	</a:t>
            </a:r>
            <a:r>
              <a:rPr lang="en-US" altLang="en-US" sz="1200" b="1" dirty="0" smtClean="0"/>
              <a:t>                                                                                                                            </a:t>
            </a:r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sz="1200" b="1" baseline="30000" dirty="0" smtClean="0"/>
              <a:t>                                  .                                                                                                                                                              .	</a:t>
            </a:r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altLang="en-US" i="1" dirty="0" smtClean="0"/>
              <a:t>  f</a:t>
            </a:r>
            <a:r>
              <a:rPr lang="en-US" altLang="en-US" sz="800" i="1" dirty="0" smtClean="0"/>
              <a:t> </a:t>
            </a:r>
            <a:r>
              <a:rPr lang="en-US" altLang="en-US" baseline="30000" dirty="0" smtClean="0"/>
              <a:t>(</a:t>
            </a:r>
            <a:r>
              <a:rPr lang="en-US" altLang="en-US" i="1" baseline="30000" dirty="0" smtClean="0"/>
              <a:t>n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</a:t>
            </a:r>
            <a:r>
              <a:rPr lang="en-US" altLang="en-US" i="1" dirty="0" smtClean="0"/>
              <a:t>k</a:t>
            </a:r>
            <a:r>
              <a:rPr lang="en-US" altLang="en-US" b="1" i="1" baseline="30000" dirty="0" smtClean="0"/>
              <a:t>…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+ 1)(1 +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i="1" baseline="30000" dirty="0" smtClean="0"/>
              <a:t>k</a:t>
            </a:r>
            <a:r>
              <a:rPr lang="en-US" altLang="en-US" baseline="30000" dirty="0" smtClean="0"/>
              <a:t> – n       </a:t>
            </a:r>
            <a:r>
              <a:rPr lang="en-US" altLang="en-US" i="1" dirty="0" smtClean="0"/>
              <a:t>f</a:t>
            </a:r>
            <a:r>
              <a:rPr lang="en-US" altLang="en-US" sz="800" dirty="0" smtClean="0"/>
              <a:t> </a:t>
            </a:r>
            <a:r>
              <a:rPr lang="en-US" altLang="en-US" baseline="30000" dirty="0" smtClean="0"/>
              <a:t>(</a:t>
            </a:r>
            <a:r>
              <a:rPr lang="en-US" altLang="en-US" i="1" baseline="30000" dirty="0" smtClean="0"/>
              <a:t>n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(0) =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(k – 1)</a:t>
            </a:r>
            <a:r>
              <a:rPr lang="en-US" altLang="en-US" b="1" i="1" baseline="30000" dirty="0" smtClean="0"/>
              <a:t>…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+ 1)</a:t>
            </a:r>
            <a:endParaRPr lang="en-US" altLang="en-US" baseline="30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8" charset="2"/>
              <a:buNone/>
            </a:pPr>
            <a:endParaRPr lang="en-US" altLang="en-US" sz="1000" dirty="0" smtClean="0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Example 4 – </a:t>
            </a:r>
            <a:r>
              <a:rPr lang="en-US" altLang="en-US" sz="4000" i="1" smtClean="0">
                <a:solidFill>
                  <a:srgbClr val="000000"/>
                </a:solidFill>
              </a:rPr>
              <a:t>Binomial Series</a:t>
            </a:r>
          </a:p>
        </p:txBody>
      </p:sp>
    </p:spTree>
    <p:extLst>
      <p:ext uri="{BB962C8B-B14F-4D97-AF65-F5344CB8AC3E}">
        <p14:creationId xmlns:p14="http://schemas.microsoft.com/office/powerpoint/2010/main" val="365714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3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63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34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4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34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3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3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63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226425" cy="5256213"/>
          </a:xfrm>
          <a:noFill/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 typeface="Wingdings" pitchFamily="28" charset="2"/>
              <a:buNone/>
            </a:pPr>
            <a:r>
              <a:rPr lang="en-US" altLang="en-US" dirty="0" smtClean="0"/>
              <a:t>which produces the series</a:t>
            </a:r>
          </a:p>
          <a:p>
            <a:pPr marL="0" indent="0" eaLnBrk="1" hangingPunct="1">
              <a:lnSpc>
                <a:spcPct val="125000"/>
              </a:lnSpc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lnSpc>
                <a:spcPct val="125000"/>
              </a:lnSpc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lnSpc>
                <a:spcPct val="125000"/>
              </a:lnSpc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lnSpc>
                <a:spcPct val="125000"/>
              </a:lnSpc>
              <a:buFont typeface="Wingdings" pitchFamily="28" charset="2"/>
              <a:buNone/>
            </a:pPr>
            <a:r>
              <a:rPr lang="en-US" altLang="en-US" dirty="0" smtClean="0"/>
              <a:t>Because </a:t>
            </a:r>
            <a:r>
              <a:rPr lang="en-US" altLang="en-US" i="1" dirty="0" smtClean="0"/>
              <a:t>a</a:t>
            </a:r>
            <a:r>
              <a:rPr lang="en-US" altLang="en-US" i="1" baseline="-25000" dirty="0" smtClean="0"/>
              <a:t>n</a:t>
            </a:r>
            <a:r>
              <a:rPr lang="en-US" altLang="en-US" baseline="-25000" dirty="0" smtClean="0"/>
              <a:t> + 1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a</a:t>
            </a:r>
            <a:r>
              <a:rPr lang="en-US" altLang="en-US" i="1" baseline="-25000" dirty="0" smtClean="0"/>
              <a:t>n</a:t>
            </a:r>
            <a:r>
              <a:rPr lang="en-US" altLang="en-US" dirty="0" smtClean="0">
                <a:cs typeface="Arial" charset="0"/>
              </a:rPr>
              <a:t>→1, y</a:t>
            </a:r>
            <a:r>
              <a:rPr lang="en-US" altLang="en-US" dirty="0" smtClean="0"/>
              <a:t>ou can apply the Ratio Test to conclude that the radius of convergence is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1.</a:t>
            </a:r>
          </a:p>
          <a:p>
            <a:pPr marL="0" indent="0" eaLnBrk="1" hangingPunct="1">
              <a:lnSpc>
                <a:spcPct val="125000"/>
              </a:lnSpc>
              <a:buFont typeface="Wingdings" pitchFamily="28" charset="2"/>
              <a:buNone/>
            </a:pPr>
            <a:r>
              <a:rPr lang="en-US" altLang="en-US" sz="1800" dirty="0" smtClean="0"/>
              <a:t> </a:t>
            </a:r>
          </a:p>
          <a:p>
            <a:pPr marL="0" indent="0" eaLnBrk="1" hangingPunct="1">
              <a:lnSpc>
                <a:spcPct val="125000"/>
              </a:lnSpc>
              <a:buFont typeface="Wingdings" pitchFamily="28" charset="2"/>
              <a:buNone/>
            </a:pPr>
            <a:r>
              <a:rPr lang="en-US" altLang="en-US" dirty="0" smtClean="0"/>
              <a:t>So, the series converges to some function in the interval       (–1, 1).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2825"/>
            <a:ext cx="849153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7772400" y="77628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cont’d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Example 4 – </a:t>
            </a:r>
            <a:r>
              <a:rPr lang="en-US" altLang="en-US" sz="4000" i="1" smtClean="0">
                <a:solidFill>
                  <a:srgbClr val="000000"/>
                </a:solidFill>
              </a:rPr>
              <a:t>Binomial Series</a:t>
            </a:r>
          </a:p>
        </p:txBody>
      </p:sp>
    </p:spTree>
    <p:extLst>
      <p:ext uri="{BB962C8B-B14F-4D97-AF65-F5344CB8AC3E}">
        <p14:creationId xmlns:p14="http://schemas.microsoft.com/office/powerpoint/2010/main" val="109260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26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FF0000"/>
                </a:solidFill>
              </a:rPr>
              <a:t>Deriving Taylor Series from a Basic List</a:t>
            </a:r>
          </a:p>
        </p:txBody>
      </p:sp>
    </p:spTree>
    <p:extLst>
      <p:ext uri="{BB962C8B-B14F-4D97-AF65-F5344CB8AC3E}">
        <p14:creationId xmlns:p14="http://schemas.microsoft.com/office/powerpoint/2010/main" val="41347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Deriving Taylor Series from a Basic List</a:t>
            </a:r>
          </a:p>
        </p:txBody>
      </p:sp>
      <p:pic>
        <p:nvPicPr>
          <p:cNvPr id="2560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54138"/>
            <a:ext cx="7086600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8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226425" cy="5256213"/>
          </a:xfrm>
          <a:noFill/>
        </p:spPr>
        <p:txBody>
          <a:bodyPr/>
          <a:lstStyle/>
          <a:p>
            <a:pPr marL="0" indent="0" eaLnBrk="1" hangingPunct="1">
              <a:buFont typeface="Wingdings" pitchFamily="28" charset="2"/>
              <a:buNone/>
            </a:pPr>
            <a:r>
              <a:rPr lang="en-US" altLang="en-US" dirty="0" smtClean="0"/>
              <a:t>Find the power series for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sz="1000" dirty="0" smtClean="0"/>
          </a:p>
          <a:p>
            <a:pPr marL="0" indent="0" eaLnBrk="1" hangingPunct="1">
              <a:buFont typeface="Wingdings" pitchFamily="28" charset="2"/>
              <a:buNone/>
            </a:pPr>
            <a:r>
              <a:rPr lang="en-US" altLang="en-US" dirty="0" smtClean="0">
                <a:solidFill>
                  <a:srgbClr val="0073AE"/>
                </a:solidFill>
              </a:rPr>
              <a:t>Solution:</a:t>
            </a:r>
          </a:p>
          <a:p>
            <a:pPr marL="0" indent="0" eaLnBrk="1" hangingPunct="1">
              <a:buFont typeface="Wingdings" pitchFamily="28" charset="2"/>
              <a:buNone/>
            </a:pPr>
            <a:r>
              <a:rPr lang="en-US" altLang="en-US" dirty="0" smtClean="0"/>
              <a:t>Using the power series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r>
              <a:rPr lang="en-US" altLang="en-US" dirty="0" smtClean="0"/>
              <a:t>you can replace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by        to obtain the series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r>
              <a:rPr lang="en-US" altLang="en-US" dirty="0" smtClean="0"/>
              <a:t>This series converges for all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the domain of           —that is, for </a:t>
            </a:r>
            <a:r>
              <a:rPr lang="en-US" altLang="en-US" i="1" dirty="0" smtClean="0"/>
              <a:t>x </a:t>
            </a:r>
            <a:r>
              <a:rPr lang="en-US" altLang="en-US" i="1" dirty="0" smtClean="0">
                <a:cs typeface="Arial" charset="0"/>
              </a:rPr>
              <a:t>≥</a:t>
            </a:r>
            <a:r>
              <a:rPr lang="en-US" altLang="en-US" dirty="0" smtClean="0"/>
              <a:t> 0.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47688" y="457200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smtClean="0">
                <a:solidFill>
                  <a:srgbClr val="000000"/>
                </a:solidFill>
              </a:rPr>
              <a:t>Example 6 – </a:t>
            </a:r>
            <a:r>
              <a:rPr lang="en-US" altLang="en-US" sz="2600" i="1" smtClean="0">
                <a:solidFill>
                  <a:srgbClr val="000000"/>
                </a:solidFill>
              </a:rPr>
              <a:t>Deriving a Power Series from a Basic List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1295400"/>
            <a:ext cx="200977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19400"/>
            <a:ext cx="50292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67200"/>
            <a:ext cx="59436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95713"/>
            <a:ext cx="4270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5505450"/>
            <a:ext cx="795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31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1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soen_master slide">
  <a:themeElements>
    <a:clrScheme name="Larsoen_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soen_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soen_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Larsoen_master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sabah</dc:creator>
  <cp:lastModifiedBy>s</cp:lastModifiedBy>
  <cp:revision>1</cp:revision>
  <dcterms:created xsi:type="dcterms:W3CDTF">2006-08-16T00:00:00Z</dcterms:created>
  <dcterms:modified xsi:type="dcterms:W3CDTF">2018-11-21T19:42:15Z</dcterms:modified>
</cp:coreProperties>
</file>